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8" r:id="rId2"/>
    <p:sldId id="290" r:id="rId3"/>
    <p:sldId id="294" r:id="rId4"/>
    <p:sldId id="295" r:id="rId5"/>
    <p:sldId id="297" r:id="rId6"/>
    <p:sldId id="296" r:id="rId7"/>
    <p:sldId id="298" r:id="rId8"/>
    <p:sldId id="289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C83"/>
    <a:srgbClr val="004587"/>
    <a:srgbClr val="747272"/>
    <a:srgbClr val="473878"/>
    <a:srgbClr val="CC9B00"/>
    <a:srgbClr val="E74310"/>
    <a:srgbClr val="B6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7336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-112" y="-18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1890" y="-84"/>
      </p:cViewPr>
      <p:guideLst>
        <p:guide orient="horz" pos="2880"/>
        <p:guide orient="horz" pos="2160"/>
        <p:guide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25" Type="http://schemas.microsoft.com/office/2015/10/relationships/revisionInfo" Target="revisionInfo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9D4C0-ADE9-4EA6-BFAB-F7E76287D93B}" type="datetimeFigureOut">
              <a:rPr lang="en-GB" smtClean="0"/>
              <a:t>20/07/18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2C51C-1F55-4522-A585-5D6FD2695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1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DDA90-A2D7-B84C-B4BB-DC60F3702C3B}" type="datetimeFigureOut">
              <a:rPr lang="en-US" smtClean="0"/>
              <a:t>20/07/18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76800" y="350441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F415-661D-684D-B7DC-D16E6F554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3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52938" y="88900"/>
            <a:ext cx="4625975" cy="26019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6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73600" y="336550"/>
            <a:ext cx="4114800" cy="23145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F415-661D-684D-B7DC-D16E6F554247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8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19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667" y="356666"/>
            <a:ext cx="1210734" cy="534147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338667" y="6468533"/>
            <a:ext cx="11537422" cy="0"/>
          </a:xfrm>
          <a:prstGeom prst="line">
            <a:avLst/>
          </a:prstGeom>
          <a:ln>
            <a:solidFill>
              <a:srgbClr val="0045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252009" y="6502401"/>
            <a:ext cx="186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4587"/>
                </a:solidFill>
                <a:latin typeface="Arial" charset="0"/>
                <a:ea typeface="Arial" charset="0"/>
                <a:cs typeface="Arial" charset="0"/>
              </a:rPr>
              <a:t>ecitb.org.uk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0094261" y="6502401"/>
            <a:ext cx="186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78BEE93-E19D-5C43-9171-594B66A1F76F}" type="slidenum">
              <a:rPr lang="en-US" sz="1200" b="0" i="0" smtClean="0">
                <a:solidFill>
                  <a:srgbClr val="004587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en-US" sz="1200" b="0" i="0" dirty="0">
              <a:solidFill>
                <a:srgbClr val="00458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>
          <a:xfrm>
            <a:off x="2470071" y="215453"/>
            <a:ext cx="9421892" cy="812530"/>
          </a:xfrm>
        </p:spPr>
        <p:txBody>
          <a:bodyPr wrap="square" rIns="0" anchor="t" anchorCtr="0">
            <a:spAutoFit/>
          </a:bodyPr>
          <a:lstStyle>
            <a:lvl1pPr algn="r">
              <a:defRPr sz="26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insert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11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958" userDrawn="1">
          <p15:clr>
            <a:srgbClr val="FBAE40"/>
          </p15:clr>
        </p15:guide>
        <p15:guide id="2" orient="horz" pos="3952" userDrawn="1">
          <p15:clr>
            <a:srgbClr val="FBAE40"/>
          </p15:clr>
        </p15:guide>
        <p15:guide id="3" pos="211" userDrawn="1">
          <p15:clr>
            <a:srgbClr val="FBAE40"/>
          </p15:clr>
        </p15:guide>
        <p15:guide id="4" pos="74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68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4804861"/>
            <a:ext cx="12191998" cy="205314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34148"/>
            <a:ext cx="1812199" cy="1059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668" y="796948"/>
            <a:ext cx="1210732" cy="534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1315" y="5022553"/>
            <a:ext cx="10515600" cy="1200329"/>
          </a:xfrm>
        </p:spPr>
        <p:txBody>
          <a:bodyPr lIns="0" anchor="t" anchorCtr="0">
            <a:sp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insert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315" y="6313488"/>
            <a:ext cx="10515600" cy="320278"/>
          </a:xfrm>
        </p:spPr>
        <p:txBody>
          <a:bodyPr lIns="0">
            <a:normAutofit/>
          </a:bodyPr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/>
              <a:t>Click to insert subtitle /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165937880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95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211">
          <p15:clr>
            <a:srgbClr val="FBAE40"/>
          </p15:clr>
        </p15:guide>
        <p15:guide id="4" pos="737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52" y="1176868"/>
            <a:ext cx="12192000" cy="568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19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667" y="356666"/>
            <a:ext cx="1210734" cy="5341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470071" y="215453"/>
            <a:ext cx="9421892" cy="812530"/>
          </a:xfrm>
        </p:spPr>
        <p:txBody>
          <a:bodyPr wrap="square" rIns="0" anchor="t" anchorCtr="0">
            <a:spAutoFit/>
          </a:bodyPr>
          <a:lstStyle>
            <a:lvl1pPr algn="r">
              <a:defRPr sz="26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insert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3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96BE-696D-FC4B-A72C-BDCA9536CC82}" type="datetimeFigureOut">
              <a:rPr lang="en-US" smtClean="0"/>
              <a:t>20/07/18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2384-7462-704E-B34E-C88C1180B2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4870338"/>
            <a:ext cx="12039599" cy="20774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dirty="0"/>
              <a:t>ECITB </a:t>
            </a:r>
            <a:r>
              <a:rPr lang="en-GB" sz="3200" dirty="0" smtClean="0"/>
              <a:t>Industrial </a:t>
            </a:r>
            <a:r>
              <a:rPr lang="en-GB" sz="3200" dirty="0"/>
              <a:t>Drone </a:t>
            </a:r>
            <a:r>
              <a:rPr lang="en-GB" sz="3200" dirty="0" smtClean="0"/>
              <a:t>Operations</a:t>
            </a:r>
            <a:br>
              <a:rPr lang="en-GB" sz="3200" dirty="0" smtClean="0"/>
            </a:br>
            <a:r>
              <a:rPr lang="en-GB" sz="1800" dirty="0" smtClean="0"/>
              <a:t>Adrian Wookey </a:t>
            </a:r>
            <a:br>
              <a:rPr lang="en-GB" sz="1800" dirty="0" smtClean="0"/>
            </a:br>
            <a:r>
              <a:rPr lang="en-GB" sz="1800" dirty="0" smtClean="0"/>
              <a:t>Senior Product Development Manager </a:t>
            </a:r>
            <a:br>
              <a:rPr lang="en-GB" sz="1800" dirty="0" smtClean="0"/>
            </a:br>
            <a:r>
              <a:rPr lang="en-GB" sz="1800" dirty="0" smtClean="0"/>
              <a:t>Research and Development Function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479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334852"/>
            <a:ext cx="8174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Drone </a:t>
            </a:r>
            <a:r>
              <a:rPr lang="en-GB" sz="2600" b="1" dirty="0">
                <a:solidFill>
                  <a:schemeClr val="bg1"/>
                </a:solidFill>
              </a:rPr>
              <a:t>Industrial </a:t>
            </a:r>
            <a:r>
              <a:rPr lang="en-GB" sz="2600" b="1" dirty="0" smtClean="0">
                <a:solidFill>
                  <a:schemeClr val="bg1"/>
                </a:solidFill>
              </a:rPr>
              <a:t>Standards </a:t>
            </a:r>
          </a:p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Background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023" y="1251929"/>
            <a:ext cx="117084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/>
                </a:solidFill>
              </a:rPr>
              <a:t>The Engineering Construction Industry Training Board (ECITB) is a </a:t>
            </a:r>
            <a:r>
              <a:rPr lang="en-GB" b="1" dirty="0" smtClean="0">
                <a:solidFill>
                  <a:schemeClr val="accent1"/>
                </a:solidFill>
              </a:rPr>
              <a:t>non-departmental public body </a:t>
            </a:r>
            <a:r>
              <a:rPr lang="en-GB" b="1" dirty="0">
                <a:solidFill>
                  <a:schemeClr val="accent1"/>
                </a:solidFill>
              </a:rPr>
              <a:t>(NDPB) </a:t>
            </a:r>
            <a:r>
              <a:rPr lang="en-GB" b="1" dirty="0" smtClean="0">
                <a:solidFill>
                  <a:schemeClr val="accent1"/>
                </a:solidFill>
              </a:rPr>
              <a:t>accountable </a:t>
            </a:r>
            <a:r>
              <a:rPr lang="en-GB" b="1" dirty="0">
                <a:solidFill>
                  <a:schemeClr val="accent1"/>
                </a:solidFill>
              </a:rPr>
              <a:t>to the </a:t>
            </a:r>
            <a:r>
              <a:rPr lang="en-GB" b="1" dirty="0" smtClean="0">
                <a:solidFill>
                  <a:schemeClr val="accent1"/>
                </a:solidFill>
              </a:rPr>
              <a:t>Department </a:t>
            </a:r>
            <a:r>
              <a:rPr lang="en-GB" b="1" dirty="0">
                <a:solidFill>
                  <a:schemeClr val="accent1"/>
                </a:solidFill>
              </a:rPr>
              <a:t>for </a:t>
            </a:r>
            <a:r>
              <a:rPr lang="en-GB" b="1" dirty="0" smtClean="0">
                <a:solidFill>
                  <a:schemeClr val="accent1"/>
                </a:solidFill>
              </a:rPr>
              <a:t>Education</a:t>
            </a:r>
            <a:r>
              <a:rPr lang="en-GB" b="1" dirty="0">
                <a:solidFill>
                  <a:schemeClr val="accent1"/>
                </a:solidFill>
              </a:rPr>
              <a:t> (</a:t>
            </a:r>
            <a:r>
              <a:rPr lang="en-GB" b="1" dirty="0" err="1">
                <a:solidFill>
                  <a:schemeClr val="accent1"/>
                </a:solidFill>
              </a:rPr>
              <a:t>DfE</a:t>
            </a:r>
            <a:r>
              <a:rPr lang="en-GB" b="1" dirty="0">
                <a:solidFill>
                  <a:schemeClr val="accent1"/>
                </a:solidFill>
              </a:rPr>
              <a:t>). Established in 1991, the ECITB is the skills, </a:t>
            </a:r>
            <a:r>
              <a:rPr lang="en-GB" b="1" dirty="0" smtClean="0">
                <a:solidFill>
                  <a:schemeClr val="accent1"/>
                </a:solidFill>
              </a:rPr>
              <a:t>standards </a:t>
            </a:r>
            <a:r>
              <a:rPr lang="en-GB" b="1" dirty="0">
                <a:solidFill>
                  <a:schemeClr val="accent1"/>
                </a:solidFill>
              </a:rPr>
              <a:t>and </a:t>
            </a:r>
            <a:r>
              <a:rPr lang="en-GB" b="1" dirty="0" smtClean="0">
                <a:solidFill>
                  <a:schemeClr val="accent1"/>
                </a:solidFill>
              </a:rPr>
              <a:t>qualifications body </a:t>
            </a:r>
            <a:r>
              <a:rPr lang="en-GB" b="1" dirty="0">
                <a:solidFill>
                  <a:schemeClr val="accent1"/>
                </a:solidFill>
              </a:rPr>
              <a:t>with </a:t>
            </a:r>
            <a:r>
              <a:rPr lang="en-GB" b="1" dirty="0" smtClean="0">
                <a:solidFill>
                  <a:schemeClr val="accent1"/>
                </a:solidFill>
              </a:rPr>
              <a:t>statutory responsibility </a:t>
            </a:r>
            <a:r>
              <a:rPr lang="en-GB" b="1" dirty="0">
                <a:solidFill>
                  <a:schemeClr val="accent1"/>
                </a:solidFill>
              </a:rPr>
              <a:t>for the </a:t>
            </a:r>
            <a:r>
              <a:rPr lang="en-GB" b="1" dirty="0" smtClean="0">
                <a:solidFill>
                  <a:schemeClr val="accent1"/>
                </a:solidFill>
              </a:rPr>
              <a:t>development </a:t>
            </a:r>
            <a:r>
              <a:rPr lang="en-GB" b="1" dirty="0">
                <a:solidFill>
                  <a:schemeClr val="accent1"/>
                </a:solidFill>
              </a:rPr>
              <a:t>of the </a:t>
            </a:r>
            <a:r>
              <a:rPr lang="en-GB" b="1" dirty="0" smtClean="0">
                <a:solidFill>
                  <a:schemeClr val="accent1"/>
                </a:solidFill>
              </a:rPr>
              <a:t>engineering construction workforce </a:t>
            </a:r>
            <a:r>
              <a:rPr lang="en-GB" b="1" dirty="0">
                <a:solidFill>
                  <a:schemeClr val="accent1"/>
                </a:solidFill>
              </a:rPr>
              <a:t>of Great </a:t>
            </a:r>
            <a:r>
              <a:rPr lang="en-GB" b="1" dirty="0" smtClean="0">
                <a:solidFill>
                  <a:schemeClr val="accent1"/>
                </a:solidFill>
              </a:rPr>
              <a:t>Britain.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ECITB approached by industry employers in late 2016.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Development group </a:t>
            </a:r>
            <a:r>
              <a:rPr lang="en-GB" b="1" dirty="0">
                <a:solidFill>
                  <a:schemeClr val="accent1"/>
                </a:solidFill>
              </a:rPr>
              <a:t>was </a:t>
            </a:r>
            <a:r>
              <a:rPr lang="en-GB" b="1" dirty="0" smtClean="0">
                <a:solidFill>
                  <a:schemeClr val="accent1"/>
                </a:solidFill>
              </a:rPr>
              <a:t>formed to create </a:t>
            </a:r>
            <a:r>
              <a:rPr lang="en-GB" b="1" dirty="0">
                <a:solidFill>
                  <a:schemeClr val="accent1"/>
                </a:solidFill>
              </a:rPr>
              <a:t>a </a:t>
            </a:r>
            <a:r>
              <a:rPr lang="en-GB" b="1" dirty="0" smtClean="0">
                <a:solidFill>
                  <a:schemeClr val="accent1"/>
                </a:solidFill>
              </a:rPr>
              <a:t>standard </a:t>
            </a:r>
            <a:r>
              <a:rPr lang="en-GB" b="1" dirty="0">
                <a:solidFill>
                  <a:schemeClr val="accent1"/>
                </a:solidFill>
              </a:rPr>
              <a:t>for </a:t>
            </a:r>
            <a:r>
              <a:rPr lang="en-GB" b="1" dirty="0" smtClean="0">
                <a:solidFill>
                  <a:schemeClr val="accent1"/>
                </a:solidFill>
              </a:rPr>
              <a:t>industrial drone operators </a:t>
            </a:r>
            <a:r>
              <a:rPr lang="en-GB" b="1" dirty="0">
                <a:solidFill>
                  <a:schemeClr val="accent1"/>
                </a:solidFill>
              </a:rPr>
              <a:t>that </a:t>
            </a:r>
            <a:r>
              <a:rPr lang="en-GB" b="1" dirty="0" smtClean="0">
                <a:solidFill>
                  <a:schemeClr val="accent1"/>
                </a:solidFill>
              </a:rPr>
              <a:t>would give </a:t>
            </a:r>
            <a:r>
              <a:rPr lang="en-GB" b="1" dirty="0">
                <a:solidFill>
                  <a:schemeClr val="accent1"/>
                </a:solidFill>
              </a:rPr>
              <a:t>them the additional skills and knowledge required to safely perform complex </a:t>
            </a:r>
            <a:r>
              <a:rPr lang="en-GB" b="1" dirty="0" smtClean="0">
                <a:solidFill>
                  <a:schemeClr val="accent1"/>
                </a:solidFill>
              </a:rPr>
              <a:t>industrial </a:t>
            </a:r>
            <a:r>
              <a:rPr lang="en-GB" b="1" dirty="0">
                <a:solidFill>
                  <a:schemeClr val="accent1"/>
                </a:solidFill>
              </a:rPr>
              <a:t>applications in or around the types of hazards and associated constraints found in the </a:t>
            </a:r>
            <a:r>
              <a:rPr lang="en-GB" b="1" dirty="0" smtClean="0">
                <a:solidFill>
                  <a:schemeClr val="accent1"/>
                </a:solidFill>
              </a:rPr>
              <a:t>industrial process </a:t>
            </a:r>
            <a:r>
              <a:rPr lang="en-GB" b="1" dirty="0">
                <a:solidFill>
                  <a:schemeClr val="accent1"/>
                </a:solidFill>
              </a:rPr>
              <a:t> </a:t>
            </a:r>
            <a:r>
              <a:rPr lang="en-GB" b="1" dirty="0" smtClean="0">
                <a:solidFill>
                  <a:schemeClr val="accent1"/>
                </a:solidFill>
              </a:rPr>
              <a:t>industry</a:t>
            </a:r>
            <a:r>
              <a:rPr lang="en-GB" b="1" dirty="0">
                <a:solidFill>
                  <a:schemeClr val="accent1"/>
                </a:solidFill>
              </a:rPr>
              <a:t>.  </a:t>
            </a:r>
            <a:endParaRPr lang="en-GB" b="1" dirty="0" smtClean="0">
              <a:solidFill>
                <a:schemeClr val="accent1"/>
              </a:solidFill>
            </a:endParaRP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The </a:t>
            </a:r>
            <a:r>
              <a:rPr lang="en-GB" b="1" dirty="0">
                <a:solidFill>
                  <a:schemeClr val="accent1"/>
                </a:solidFill>
              </a:rPr>
              <a:t>training does not seek to replicate the </a:t>
            </a:r>
            <a:r>
              <a:rPr lang="en-GB" b="1" dirty="0" smtClean="0">
                <a:solidFill>
                  <a:schemeClr val="accent1"/>
                </a:solidFill>
              </a:rPr>
              <a:t>CAA national qualified entity (NQE) permission for commercial operations (PFCO) scheme which </a:t>
            </a:r>
            <a:r>
              <a:rPr lang="en-GB" b="1" dirty="0">
                <a:solidFill>
                  <a:schemeClr val="accent1"/>
                </a:solidFill>
              </a:rPr>
              <a:t>is the input standard to our </a:t>
            </a:r>
            <a:r>
              <a:rPr lang="en-GB" b="1" dirty="0" smtClean="0">
                <a:solidFill>
                  <a:schemeClr val="accent1"/>
                </a:solidFill>
              </a:rPr>
              <a:t>scheme but </a:t>
            </a:r>
            <a:r>
              <a:rPr lang="en-GB" b="1" dirty="0">
                <a:solidFill>
                  <a:schemeClr val="accent1"/>
                </a:solidFill>
              </a:rPr>
              <a:t>seeks to build upon it</a:t>
            </a:r>
            <a:r>
              <a:rPr lang="en-GB" b="1" dirty="0" smtClean="0">
                <a:solidFill>
                  <a:schemeClr val="accent1"/>
                </a:solidFill>
              </a:rPr>
              <a:t>.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Collaborative approach to creating a forward looking consistent and transferable standard designed by Industry for Industry.</a:t>
            </a:r>
          </a:p>
          <a:p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3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334852"/>
            <a:ext cx="8174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Drone Industrial</a:t>
            </a:r>
          </a:p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Training and Competency Pipeline</a:t>
            </a:r>
            <a:endParaRPr lang="en-GB" sz="2600" b="1" dirty="0">
              <a:solidFill>
                <a:schemeClr val="bg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 rot="19144462">
            <a:off x="1514847" y="3812970"/>
            <a:ext cx="1710724" cy="1115159"/>
            <a:chOff x="542925" y="1962150"/>
            <a:chExt cx="2952750" cy="1228725"/>
          </a:xfrm>
          <a:solidFill>
            <a:schemeClr val="tx1">
              <a:lumMod val="75000"/>
            </a:schemeClr>
          </a:solidFill>
        </p:grpSpPr>
        <p:sp>
          <p:nvSpPr>
            <p:cNvPr id="67" name="Rectangle 66"/>
            <p:cNvSpPr/>
            <p:nvPr/>
          </p:nvSpPr>
          <p:spPr>
            <a:xfrm>
              <a:off x="542925" y="1962150"/>
              <a:ext cx="2514600" cy="1228725"/>
            </a:xfrm>
            <a:prstGeom prst="rect">
              <a:avLst/>
            </a:prstGeom>
            <a:grpFill/>
            <a:ln>
              <a:solidFill>
                <a:srgbClr val="74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Stage 1 </a:t>
              </a:r>
            </a:p>
            <a:p>
              <a:pPr algn="ctr"/>
              <a:r>
                <a:rPr lang="en-GB" sz="1200" dirty="0" smtClean="0"/>
                <a:t>meets pre-requisites</a:t>
              </a:r>
            </a:p>
            <a:p>
              <a:pPr algn="ctr"/>
              <a:r>
                <a:rPr lang="en-GB" sz="1200" dirty="0" smtClean="0"/>
                <a:t>trained against industrial syllabus</a:t>
              </a:r>
              <a:endParaRPr lang="en-GB" sz="1200" dirty="0"/>
            </a:p>
          </p:txBody>
        </p:sp>
        <p:sp>
          <p:nvSpPr>
            <p:cNvPr id="68" name="Right Arrow 67"/>
            <p:cNvSpPr/>
            <p:nvPr/>
          </p:nvSpPr>
          <p:spPr>
            <a:xfrm>
              <a:off x="3057525" y="2305050"/>
              <a:ext cx="438150" cy="485775"/>
            </a:xfrm>
            <a:prstGeom prst="rightArrow">
              <a:avLst/>
            </a:prstGeom>
            <a:grpFill/>
            <a:ln>
              <a:solidFill>
                <a:srgbClr val="7472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grpSp>
        <p:nvGrpSpPr>
          <p:cNvPr id="69" name="Group 68"/>
          <p:cNvGrpSpPr/>
          <p:nvPr/>
        </p:nvGrpSpPr>
        <p:grpSpPr>
          <a:xfrm rot="19144462">
            <a:off x="2846516" y="2717628"/>
            <a:ext cx="1710724" cy="1115159"/>
            <a:chOff x="542925" y="1962150"/>
            <a:chExt cx="2952750" cy="1228725"/>
          </a:xfrm>
        </p:grpSpPr>
        <p:sp>
          <p:nvSpPr>
            <p:cNvPr id="70" name="Rectangle 69"/>
            <p:cNvSpPr/>
            <p:nvPr/>
          </p:nvSpPr>
          <p:spPr>
            <a:xfrm>
              <a:off x="542925" y="1962150"/>
              <a:ext cx="2514600" cy="1228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Stage 2</a:t>
              </a:r>
            </a:p>
            <a:p>
              <a:pPr algn="ctr"/>
              <a:r>
                <a:rPr lang="en-GB" sz="1200" dirty="0" smtClean="0"/>
                <a:t>Consolidate skills &amp; knowledge in industrial environment</a:t>
              </a:r>
              <a:endParaRPr lang="en-GB" sz="1200" dirty="0"/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3057525" y="2305050"/>
              <a:ext cx="438150" cy="48577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sp>
        <p:nvSpPr>
          <p:cNvPr id="73" name="Rectangle 72"/>
          <p:cNvSpPr/>
          <p:nvPr/>
        </p:nvSpPr>
        <p:spPr>
          <a:xfrm rot="19144462">
            <a:off x="4182163" y="1689826"/>
            <a:ext cx="1456876" cy="1115159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rgbClr val="74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Stage 3</a:t>
            </a:r>
          </a:p>
          <a:p>
            <a:pPr algn="ctr"/>
            <a:r>
              <a:rPr lang="en-GB" sz="1200" dirty="0" smtClean="0"/>
              <a:t>Formal technical assessment either rotary or fixed</a:t>
            </a:r>
            <a:endParaRPr lang="en-GB" sz="1200" dirty="0"/>
          </a:p>
        </p:txBody>
      </p:sp>
      <p:sp>
        <p:nvSpPr>
          <p:cNvPr id="36" name="Up Arrow 35"/>
          <p:cNvSpPr/>
          <p:nvPr/>
        </p:nvSpPr>
        <p:spPr>
          <a:xfrm rot="2998495">
            <a:off x="2319841" y="192801"/>
            <a:ext cx="201724" cy="6046334"/>
          </a:xfrm>
          <a:prstGeom prst="upArrow">
            <a:avLst/>
          </a:prstGeom>
          <a:pattFill prst="pct75">
            <a:fgClr>
              <a:schemeClr val="accent1"/>
            </a:fgClr>
            <a:bgClr>
              <a:srgbClr val="747272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076700" y="3841324"/>
            <a:ext cx="1490707" cy="646331"/>
          </a:xfrm>
          <a:prstGeom prst="rect">
            <a:avLst/>
          </a:prstGeom>
          <a:solidFill>
            <a:srgbClr val="0045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Stage 4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3 yearly re-test,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no training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101230" y="1251929"/>
            <a:ext cx="58542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Notes: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Building upon but not replacing CAP 722 training syllabus.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Accelerated route straight to stage 3 for operators that can demonstrate existing industry  experience and can satisfy the outcomes of the stage 1 training syllabus outcomes.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Technical test renewed at 3 year point. </a:t>
            </a:r>
          </a:p>
          <a:p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Stage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Knowledge training covers both rotary and fixed platforms.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/>
                </a:solidFill>
              </a:rPr>
              <a:t>C</a:t>
            </a:r>
            <a:r>
              <a:rPr lang="en-GB" b="1" dirty="0" smtClean="0">
                <a:solidFill>
                  <a:schemeClr val="accent1"/>
                </a:solidFill>
              </a:rPr>
              <a:t>overs drones up to 20Kgs.</a:t>
            </a:r>
            <a:endParaRPr lang="en-GB" b="1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Practical flying split by platform type.</a:t>
            </a:r>
          </a:p>
          <a:p>
            <a:pPr lvl="1"/>
            <a:endParaRPr lang="en-GB" b="1" dirty="0" smtClean="0">
              <a:solidFill>
                <a:schemeClr val="accent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10068" y="3841324"/>
            <a:ext cx="2414344" cy="2210755"/>
            <a:chOff x="210068" y="3841324"/>
            <a:chExt cx="2414344" cy="2210755"/>
          </a:xfrm>
        </p:grpSpPr>
        <p:grpSp>
          <p:nvGrpSpPr>
            <p:cNvPr id="27" name="Group 26"/>
            <p:cNvGrpSpPr/>
            <p:nvPr/>
          </p:nvGrpSpPr>
          <p:grpSpPr>
            <a:xfrm rot="19144462">
              <a:off x="210068" y="4936920"/>
              <a:ext cx="1710724" cy="1115159"/>
              <a:chOff x="542925" y="1962150"/>
              <a:chExt cx="2952750" cy="122872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42925" y="1962150"/>
                <a:ext cx="2514600" cy="12287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PFCO/NQE Assessed</a:t>
                </a:r>
                <a:endParaRPr lang="en-GB" sz="1200" dirty="0"/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3057525" y="2305050"/>
                <a:ext cx="438150" cy="48577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</p:grpSp>
        <p:cxnSp>
          <p:nvCxnSpPr>
            <p:cNvPr id="85" name="Straight Connector 84"/>
            <p:cNvCxnSpPr/>
            <p:nvPr/>
          </p:nvCxnSpPr>
          <p:spPr>
            <a:xfrm>
              <a:off x="775209" y="3841324"/>
              <a:ext cx="1849203" cy="2171700"/>
            </a:xfrm>
            <a:prstGeom prst="line">
              <a:avLst/>
            </a:prstGeom>
            <a:ln w="41275">
              <a:solidFill>
                <a:srgbClr val="328C8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Up Arrow 1"/>
          <p:cNvSpPr/>
          <p:nvPr/>
        </p:nvSpPr>
        <p:spPr>
          <a:xfrm>
            <a:off x="5353050" y="2778429"/>
            <a:ext cx="214357" cy="8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293908"/>
            <a:ext cx="8174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>
                <a:solidFill>
                  <a:schemeClr val="bg1"/>
                </a:solidFill>
              </a:rPr>
              <a:t>ECITB Drone Industrial </a:t>
            </a:r>
            <a:r>
              <a:rPr lang="en-GB" sz="2600" b="1" dirty="0" smtClean="0">
                <a:solidFill>
                  <a:schemeClr val="bg1"/>
                </a:solidFill>
              </a:rPr>
              <a:t>Stage </a:t>
            </a:r>
            <a:r>
              <a:rPr lang="en-GB" sz="2600" b="1" dirty="0">
                <a:solidFill>
                  <a:schemeClr val="bg1"/>
                </a:solidFill>
              </a:rPr>
              <a:t>1 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Training </a:t>
            </a:r>
            <a:r>
              <a:rPr lang="en-GB" sz="2600" b="1" dirty="0">
                <a:solidFill>
                  <a:schemeClr val="bg1"/>
                </a:solidFill>
              </a:rPr>
              <a:t>Standard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4320" y="1524883"/>
            <a:ext cx="109575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Developed for industry by industry.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Delivered in an ECITB approved training centre.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Course skills and knowledge build </a:t>
            </a:r>
            <a:r>
              <a:rPr lang="en-GB" b="1" dirty="0">
                <a:solidFill>
                  <a:schemeClr val="accent1"/>
                </a:solidFill>
              </a:rPr>
              <a:t>u</a:t>
            </a:r>
            <a:r>
              <a:rPr lang="en-GB" b="1" dirty="0" smtClean="0">
                <a:solidFill>
                  <a:schemeClr val="accent1"/>
                </a:solidFill>
              </a:rPr>
              <a:t>pon </a:t>
            </a:r>
            <a:r>
              <a:rPr lang="en-GB" b="1" dirty="0" err="1" smtClean="0">
                <a:solidFill>
                  <a:schemeClr val="accent1"/>
                </a:solidFill>
              </a:rPr>
              <a:t>PfCO</a:t>
            </a:r>
            <a:r>
              <a:rPr lang="en-GB" b="1" dirty="0" smtClean="0">
                <a:solidFill>
                  <a:schemeClr val="accent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Ground school elements.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Practical flying elements.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/>
                </a:solidFill>
              </a:rPr>
              <a:t>C</a:t>
            </a:r>
            <a:r>
              <a:rPr lang="en-GB" b="1" dirty="0" smtClean="0">
                <a:solidFill>
                  <a:schemeClr val="accent1"/>
                </a:solidFill>
              </a:rPr>
              <a:t>ommon elements and fixed/rotary specific.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Heavy focus on planning for Ops in industrial process environment.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Identifying and mitigating industrial hazards and constraints.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Covers all </a:t>
            </a:r>
            <a:r>
              <a:rPr lang="en-GB" b="1" dirty="0">
                <a:solidFill>
                  <a:schemeClr val="accent1"/>
                </a:solidFill>
              </a:rPr>
              <a:t>i</a:t>
            </a:r>
            <a:r>
              <a:rPr lang="en-GB" b="1" dirty="0" smtClean="0">
                <a:solidFill>
                  <a:schemeClr val="accent1"/>
                </a:solidFill>
              </a:rPr>
              <a:t>ndustrial process </a:t>
            </a:r>
            <a:r>
              <a:rPr lang="en-GB" b="1" dirty="0">
                <a:solidFill>
                  <a:schemeClr val="accent1"/>
                </a:solidFill>
              </a:rPr>
              <a:t>s</a:t>
            </a:r>
            <a:r>
              <a:rPr lang="en-GB" b="1" dirty="0" smtClean="0">
                <a:solidFill>
                  <a:schemeClr val="accent1"/>
                </a:solidFill>
              </a:rPr>
              <a:t>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293908"/>
            <a:ext cx="8174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Drone </a:t>
            </a:r>
            <a:r>
              <a:rPr lang="en-GB" sz="2600" b="1" dirty="0">
                <a:solidFill>
                  <a:schemeClr val="bg1"/>
                </a:solidFill>
              </a:rPr>
              <a:t>Industrial </a:t>
            </a:r>
            <a:r>
              <a:rPr lang="en-GB" sz="2600" b="1" dirty="0" smtClean="0">
                <a:solidFill>
                  <a:schemeClr val="bg1"/>
                </a:solidFill>
              </a:rPr>
              <a:t>Stage 2 </a:t>
            </a:r>
          </a:p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Work Based Consolidation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320" y="1524883"/>
            <a:ext cx="10957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Period of </a:t>
            </a:r>
            <a:r>
              <a:rPr lang="en-GB" b="1" dirty="0">
                <a:solidFill>
                  <a:schemeClr val="accent1"/>
                </a:solidFill>
              </a:rPr>
              <a:t>w</a:t>
            </a:r>
            <a:r>
              <a:rPr lang="en-GB" b="1" dirty="0" smtClean="0">
                <a:solidFill>
                  <a:schemeClr val="accent1"/>
                </a:solidFill>
              </a:rPr>
              <a:t>ork based consolidation.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Cement the knowledge and skills </a:t>
            </a:r>
            <a:r>
              <a:rPr lang="en-GB" b="1" dirty="0">
                <a:solidFill>
                  <a:schemeClr val="accent1"/>
                </a:solidFill>
              </a:rPr>
              <a:t>a</a:t>
            </a:r>
            <a:r>
              <a:rPr lang="en-GB" b="1" dirty="0" smtClean="0">
                <a:solidFill>
                  <a:schemeClr val="accent1"/>
                </a:solidFill>
              </a:rPr>
              <a:t>cquired from Stage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Build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Proceed to Stage 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1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293908"/>
            <a:ext cx="8174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Drone </a:t>
            </a:r>
            <a:r>
              <a:rPr lang="en-GB" sz="2600" b="1" dirty="0">
                <a:solidFill>
                  <a:schemeClr val="bg1"/>
                </a:solidFill>
              </a:rPr>
              <a:t>Industrial </a:t>
            </a:r>
            <a:r>
              <a:rPr lang="en-GB" sz="2600" b="1" dirty="0" smtClean="0">
                <a:solidFill>
                  <a:schemeClr val="bg1"/>
                </a:solidFill>
              </a:rPr>
              <a:t>Stage 3 </a:t>
            </a:r>
          </a:p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Formal Technical Assessment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320" y="1524883"/>
            <a:ext cx="109575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4587"/>
                </a:solidFill>
              </a:rPr>
              <a:t>Formal technical </a:t>
            </a:r>
            <a:r>
              <a:rPr lang="en-GB" b="1" dirty="0">
                <a:solidFill>
                  <a:srgbClr val="004587"/>
                </a:solidFill>
              </a:rPr>
              <a:t>a</a:t>
            </a:r>
            <a:r>
              <a:rPr lang="en-GB" b="1" dirty="0" smtClean="0">
                <a:solidFill>
                  <a:srgbClr val="004587"/>
                </a:solidFill>
              </a:rPr>
              <a:t>ssessment in ECITB approved testing centre.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4587"/>
                </a:solidFill>
              </a:rPr>
              <a:t>Complete the pre-flight actions </a:t>
            </a:r>
            <a:r>
              <a:rPr lang="en-GB" b="1" dirty="0">
                <a:solidFill>
                  <a:srgbClr val="004587"/>
                </a:solidFill>
              </a:rPr>
              <a:t>r</a:t>
            </a:r>
            <a:r>
              <a:rPr lang="en-GB" b="1" dirty="0" smtClean="0">
                <a:solidFill>
                  <a:srgbClr val="004587"/>
                </a:solidFill>
              </a:rPr>
              <a:t>equired for a hypothetical scenario based </a:t>
            </a:r>
            <a:r>
              <a:rPr lang="en-GB" b="1" dirty="0">
                <a:solidFill>
                  <a:srgbClr val="004587"/>
                </a:solidFill>
              </a:rPr>
              <a:t>c</a:t>
            </a:r>
            <a:r>
              <a:rPr lang="en-GB" b="1" dirty="0" smtClean="0">
                <a:solidFill>
                  <a:srgbClr val="004587"/>
                </a:solidFill>
              </a:rPr>
              <a:t>omplex </a:t>
            </a:r>
            <a:r>
              <a:rPr lang="en-GB" b="1" dirty="0">
                <a:solidFill>
                  <a:srgbClr val="004587"/>
                </a:solidFill>
              </a:rPr>
              <a:t>i</a:t>
            </a:r>
            <a:r>
              <a:rPr lang="en-GB" b="1" dirty="0" smtClean="0">
                <a:solidFill>
                  <a:srgbClr val="004587"/>
                </a:solidFill>
              </a:rPr>
              <a:t>ndustrial </a:t>
            </a:r>
            <a:r>
              <a:rPr lang="en-GB" b="1" dirty="0">
                <a:solidFill>
                  <a:srgbClr val="004587"/>
                </a:solidFill>
              </a:rPr>
              <a:t>d</a:t>
            </a:r>
            <a:r>
              <a:rPr lang="en-GB" b="1" dirty="0" smtClean="0">
                <a:solidFill>
                  <a:srgbClr val="004587"/>
                </a:solidFill>
              </a:rPr>
              <a:t>rone operation. </a:t>
            </a: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4587"/>
                </a:solidFill>
              </a:rPr>
              <a:t>Prepare </a:t>
            </a:r>
            <a:r>
              <a:rPr lang="en-GB" b="1" dirty="0">
                <a:solidFill>
                  <a:srgbClr val="004587"/>
                </a:solidFill>
              </a:rPr>
              <a:t>for, </a:t>
            </a:r>
            <a:r>
              <a:rPr lang="en-GB" b="1" dirty="0" smtClean="0">
                <a:solidFill>
                  <a:srgbClr val="004587"/>
                </a:solidFill>
              </a:rPr>
              <a:t>and undertake a series of specified flight </a:t>
            </a:r>
            <a:r>
              <a:rPr lang="en-GB" b="1" dirty="0">
                <a:solidFill>
                  <a:srgbClr val="004587"/>
                </a:solidFill>
              </a:rPr>
              <a:t>m</a:t>
            </a:r>
            <a:r>
              <a:rPr lang="en-GB" b="1" dirty="0" smtClean="0">
                <a:solidFill>
                  <a:srgbClr val="004587"/>
                </a:solidFill>
              </a:rPr>
              <a:t>anoeuvres against </a:t>
            </a:r>
            <a:r>
              <a:rPr lang="en-GB" b="1" dirty="0">
                <a:solidFill>
                  <a:srgbClr val="004587"/>
                </a:solidFill>
              </a:rPr>
              <a:t>s</a:t>
            </a:r>
            <a:r>
              <a:rPr lang="en-GB" b="1" dirty="0" smtClean="0">
                <a:solidFill>
                  <a:srgbClr val="004587"/>
                </a:solidFill>
              </a:rPr>
              <a:t>et </a:t>
            </a:r>
            <a:r>
              <a:rPr lang="en-GB" b="1" dirty="0">
                <a:solidFill>
                  <a:srgbClr val="004587"/>
                </a:solidFill>
              </a:rPr>
              <a:t>p</a:t>
            </a:r>
            <a:r>
              <a:rPr lang="en-GB" b="1" dirty="0" smtClean="0">
                <a:solidFill>
                  <a:srgbClr val="004587"/>
                </a:solidFill>
              </a:rPr>
              <a:t>arameters.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4587"/>
                </a:solidFill>
              </a:rPr>
              <a:t>Demonstrate correct </a:t>
            </a:r>
            <a:r>
              <a:rPr lang="en-GB" b="1" dirty="0">
                <a:solidFill>
                  <a:srgbClr val="004587"/>
                </a:solidFill>
              </a:rPr>
              <a:t>r</a:t>
            </a:r>
            <a:r>
              <a:rPr lang="en-GB" b="1" dirty="0" smtClean="0">
                <a:solidFill>
                  <a:srgbClr val="004587"/>
                </a:solidFill>
              </a:rPr>
              <a:t>eactions to specified emergency </a:t>
            </a:r>
            <a:r>
              <a:rPr lang="en-GB" b="1" dirty="0">
                <a:solidFill>
                  <a:srgbClr val="004587"/>
                </a:solidFill>
              </a:rPr>
              <a:t>s</a:t>
            </a:r>
            <a:r>
              <a:rPr lang="en-GB" b="1" dirty="0" smtClean="0">
                <a:solidFill>
                  <a:srgbClr val="004587"/>
                </a:solidFill>
              </a:rPr>
              <a:t>cenarios.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4587"/>
                </a:solidFill>
              </a:rPr>
              <a:t>Renewed after 3 years (Stage 4)</a:t>
            </a: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1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293908"/>
            <a:ext cx="81749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Drone Training and Competency Pipeline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320" y="1524883"/>
            <a:ext cx="10957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4587"/>
                </a:solidFill>
              </a:rPr>
              <a:t>Thank you for your attention.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458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004587"/>
              </a:solidFill>
            </a:endParaRPr>
          </a:p>
          <a:p>
            <a:endParaRPr lang="en-GB" b="1" dirty="0">
              <a:solidFill>
                <a:srgbClr val="004587"/>
              </a:solidFill>
            </a:endParaRPr>
          </a:p>
        </p:txBody>
      </p:sp>
      <p:sp>
        <p:nvSpPr>
          <p:cNvPr id="2" name="AutoShape 2" descr="Image result for free any questions symbol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free any questions symbo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6570" y="1962926"/>
            <a:ext cx="3683000" cy="440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0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2091" y="293908"/>
            <a:ext cx="81749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600" b="1" dirty="0" smtClean="0">
                <a:solidFill>
                  <a:schemeClr val="bg1"/>
                </a:solidFill>
              </a:rPr>
              <a:t>ECITB Contact Details</a:t>
            </a:r>
            <a:endParaRPr lang="en-GB" sz="26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4320" y="2180523"/>
            <a:ext cx="10957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Should you wish to learn more about this project please contact: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Adrian.wookey@ecitb.org.uk</a:t>
            </a:r>
            <a:endParaRPr lang="en-GB" b="1" dirty="0">
              <a:solidFill>
                <a:srgbClr val="00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1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ITB PPT presentation template 2016">
  <a:themeElements>
    <a:clrScheme name="ECITB">
      <a:dk1>
        <a:srgbClr val="ACABAB"/>
      </a:dk1>
      <a:lt1>
        <a:sysClr val="window" lastClr="FFFFFF"/>
      </a:lt1>
      <a:dk2>
        <a:srgbClr val="ACABAB"/>
      </a:dk2>
      <a:lt2>
        <a:srgbClr val="FFFFFF"/>
      </a:lt2>
      <a:accent1>
        <a:srgbClr val="004587"/>
      </a:accent1>
      <a:accent2>
        <a:srgbClr val="B6014B"/>
      </a:accent2>
      <a:accent3>
        <a:srgbClr val="295A48"/>
      </a:accent3>
      <a:accent4>
        <a:srgbClr val="338D84"/>
      </a:accent4>
      <a:accent5>
        <a:srgbClr val="8C7961"/>
      </a:accent5>
      <a:accent6>
        <a:srgbClr val="483878"/>
      </a:accent6>
      <a:hlink>
        <a:srgbClr val="F7BC12"/>
      </a:hlink>
      <a:folHlink>
        <a:srgbClr val="E7391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ECITB PPT presentation template 2016</Template>
  <TotalTime>2199</TotalTime>
  <Words>360</Words>
  <Application>Microsoft Macintosh PowerPoint</Application>
  <PresentationFormat>Custom</PresentationFormat>
  <Paragraphs>92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ECITB PPT presentation template 2016</vt:lpstr>
      <vt:lpstr>ECITB Industrial Drone Operations Adrian Wookey  Senior Product Development Manager  Research and Development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Saunders</dc:creator>
  <cp:lastModifiedBy>Sharon Creed</cp:lastModifiedBy>
  <cp:revision>280</cp:revision>
  <dcterms:created xsi:type="dcterms:W3CDTF">2016-02-04T11:16:05Z</dcterms:created>
  <dcterms:modified xsi:type="dcterms:W3CDTF">2018-07-20T08:38:16Z</dcterms:modified>
</cp:coreProperties>
</file>